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60" r:id="rId3"/>
    <p:sldId id="262" r:id="rId4"/>
    <p:sldId id="289" r:id="rId5"/>
    <p:sldId id="271" r:id="rId6"/>
    <p:sldId id="264" r:id="rId7"/>
    <p:sldId id="290" r:id="rId8"/>
    <p:sldId id="274" r:id="rId9"/>
    <p:sldId id="265" r:id="rId10"/>
    <p:sldId id="275" r:id="rId11"/>
    <p:sldId id="267" r:id="rId12"/>
    <p:sldId id="268" r:id="rId13"/>
    <p:sldId id="291" r:id="rId14"/>
    <p:sldId id="276" r:id="rId15"/>
    <p:sldId id="278" r:id="rId16"/>
    <p:sldId id="277" r:id="rId17"/>
    <p:sldId id="282" r:id="rId18"/>
    <p:sldId id="279" r:id="rId19"/>
    <p:sldId id="287" r:id="rId20"/>
    <p:sldId id="283" r:id="rId21"/>
    <p:sldId id="280" r:id="rId22"/>
    <p:sldId id="292" r:id="rId23"/>
    <p:sldId id="269" r:id="rId24"/>
    <p:sldId id="293" r:id="rId25"/>
    <p:sldId id="285" r:id="rId26"/>
    <p:sldId id="284" r:id="rId27"/>
    <p:sldId id="294" r:id="rId28"/>
    <p:sldId id="286" r:id="rId29"/>
    <p:sldId id="288" r:id="rId30"/>
    <p:sldId id="295" r:id="rId31"/>
    <p:sldId id="29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A3EF"/>
    <a:srgbClr val="AAA6F8"/>
    <a:srgbClr val="000000"/>
    <a:srgbClr val="99CC00"/>
    <a:srgbClr val="AB5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666" y="197"/>
      </p:cViewPr>
      <p:guideLst>
        <p:guide orient="horz" pos="21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4C46B-8CA8-4890-913B-1433D25BAE6F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D2074-3274-4419-9EF9-B808806CE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24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9A64-55BD-44BF-B5D0-133A7B2525BE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4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C202-D641-4563-B38B-F26932295105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92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BA25-97C9-44AC-A7F9-A6D4D3A1E897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20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3D5FC-FC2E-4032-A064-11A0F1934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79CBCF-5FD7-4DA4-B5E3-B95A20511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BA0E72-929A-4DA8-ADFF-15568174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BAA-F820-4323-A44D-5312805FF789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AA079D-6BEE-445C-9BDA-90AC1614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A89E50-B72A-4604-B793-90906EA0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850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B2213-4EB4-4EB5-B21A-0DD61EE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64B12A-5201-47EA-84E8-79F0F7E2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C36A0E-FBEE-4840-A022-8350131C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F0D8-2355-42A4-B3D9-65C99A344F41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346915-CF5F-4006-B69B-8319106A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B6A6E1-F7F4-4B63-BA1C-EA141F12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885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96A60-A335-4E7D-B3CD-200C4DC3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AA7333-6BDB-4E67-B190-C6B9DC40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940760-5B3F-4EB1-9FA0-795F2DF2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77DE-5AA3-4056-B7A7-84981B13949C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F746E3-719A-4F7C-A093-80C18827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46E4D0-B75B-4B86-8470-F12E5C25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95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3E9765-E60C-49F8-8132-56AC6771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EB856F-3273-4469-A81F-39E461364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3C0470-5B98-435D-AE18-7ABF93F70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D15256-861E-4578-9B38-691E5B48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E9E1D-B00D-45AD-82A5-DDFBA98C20A1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839F5B-8673-4ABB-995E-E4D85120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FD016E-FBED-47CF-916A-89FC555A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772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D2A79-A8F4-4740-BD2F-8347D084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0D2A2A-E389-405C-86C1-D8D5DD3CD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8A7FEE-2396-4863-BF1E-11F26CB13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3CFEB46-B377-4A64-B59F-95C569AB8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23F7F02-AA16-4861-BA8B-3CEF2D105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54ED2CF-E53F-4113-91A0-A741EFA9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3CF-4479-431A-948A-87813B19885D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ACF3B0B-DED8-4CD4-9ABC-30B6B554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59ADCF9-CCC6-43E1-A33E-1F6B7B19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10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47B5B0-5A5F-41AF-80F5-E8319EEE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61C36F4-358F-44D4-A549-1317538F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65E9-1C7A-4EAC-A391-BC2979976843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76EE82E-1E22-4AE2-B4E5-7D284337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FC1CF3-54A3-487B-AC39-3F1E2B5A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15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E5712B5-A755-48E4-B6AE-EE28B7D1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4359-9B74-4AFB-AAAD-7C5A1E5BC0CA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404A2D-76C8-4FC5-ACD2-F64B8993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4C43CE-4C2A-46FF-A77F-8F1BA91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73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34E4CD-2A8D-48C5-AECB-CE9B16B2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6C8941-654A-4B79-A2F4-A555F60C9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C2149E-66F4-4F77-A98B-B9EA68646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7B4EC6-FBB5-4FFA-825E-88AF7397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CB03-1F77-4DDB-9E93-D53A71FB2C6E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147896-95F6-45D3-8DA7-A567436E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E751F6-987F-4B28-995E-A21F9D0D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40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AE51-A79B-4B75-B540-7D321B86604E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678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04795-5601-4A0A-8878-98D9CEF5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D6285F-7C7A-4FD5-BE5D-A0782C011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98A230-B978-4753-96DC-02CAB3488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C4CBAF-B3BD-4A4D-8F74-22CCA6A6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70BA-6A98-462E-9E66-DB89A8A2ACDE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2E65CE-EEC0-4D2F-8C73-D450B427D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651AB6-13E1-4812-92F9-DD08BEF7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405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EDB65-709A-40B5-9A0F-D1651B26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44178D-67A6-4257-A78D-B27DCAD18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136E65-9F6E-49A2-898E-10B862A41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21953-6B9B-4510-8BA3-6622E147D0A5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F4A6B5-7DF2-4DD5-9082-840A185D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699894-059A-4BEB-A45B-F5209D89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086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882D0B-B838-4CAA-941E-5438B53E6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6FFB8B-B677-4269-91C0-9A1F4C901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2DD447-92DD-43EC-8A30-1D6497EA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C64D-FA7C-4AF0-87DD-08FE841DF322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4F7172-73A1-48D4-A566-EFDBB475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7D924D-559B-47F5-8161-F24FDF1D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47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3016-A09D-4BF8-873C-CF99F9E8EFEF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05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2BFF-9B41-4C93-9586-9985327D66F0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3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AA8-87BE-4C49-BC63-7B3B98952268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8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D330-93A9-4B81-84FA-4C2ED859B7EC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22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E89FF-1AF8-4E79-AE5C-2A9223A07400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620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3EE7-336D-4536-985A-D6FC689CE150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22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17A7-E831-40DC-814E-95337617C9A6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258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61C95-EE0B-48A9-8D8C-E1E43F6417F0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67550" y="6457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16B5C52D-6B84-4CCC-9C3D-6D30307B163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9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9E502F-A309-479D-9C5D-28D6BA32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B5E24A-B928-4821-BDBB-7E988686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467989-8183-43A4-BE27-C464C1AF2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B88E-A051-43B6-AD96-246EB8EF9186}" type="datetime1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EEBB6B-36C5-446A-9AA9-35D9F582E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C2080D-3A12-480E-8C3F-50800270F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D73C-DBB4-4D45-ADFB-EFF561C25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0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0"/>
            <a:ext cx="9144000" cy="2745754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>
                <a:latin typeface="+mj-ea"/>
                <a:ea typeface="+mj-ea"/>
              </a:rPr>
              <a:t>新規サービス立案ハッカソン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6314F4-EE19-4C4D-8980-19E3A21F4111}"/>
              </a:ext>
            </a:extLst>
          </p:cNvPr>
          <p:cNvSpPr txBox="1"/>
          <p:nvPr/>
        </p:nvSpPr>
        <p:spPr>
          <a:xfrm>
            <a:off x="2607609" y="4112247"/>
            <a:ext cx="4852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岩本好広　（いわ）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西永陽登　（ポテト）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村尾侑哉　（むらゆう）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吉田拓未　（たくみちゃん）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52B6B-B385-4BAC-9AE1-2F237D03A6E8}"/>
              </a:ext>
            </a:extLst>
          </p:cNvPr>
          <p:cNvSpPr txBox="1"/>
          <p:nvPr/>
        </p:nvSpPr>
        <p:spPr>
          <a:xfrm>
            <a:off x="2905952" y="3223075"/>
            <a:ext cx="340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kumimoji="1" lang="ja-JP" altLang="en-US" sz="2800" b="1" dirty="0">
                <a:latin typeface="+mn-ea"/>
              </a:rPr>
              <a:t>チーム「鳴門金時」</a:t>
            </a:r>
            <a:endParaRPr kumimoji="1" lang="en-US" altLang="ja-JP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023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"/>
    </mc:Choice>
    <mc:Fallback>
      <p:transition spd="slow" advTm="23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0659" y="134720"/>
            <a:ext cx="480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背景：課題への解決策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45CBFB-A6B3-421A-86DA-7A1821990043}"/>
              </a:ext>
            </a:extLst>
          </p:cNvPr>
          <p:cNvSpPr txBox="1"/>
          <p:nvPr/>
        </p:nvSpPr>
        <p:spPr>
          <a:xfrm>
            <a:off x="493989" y="1173427"/>
            <a:ext cx="8156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atin typeface="+mn-ea"/>
              </a:rPr>
              <a:t>プレゼンする機会の提供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319DE3-50B1-4A62-A2FA-91242F7AAE67}"/>
              </a:ext>
            </a:extLst>
          </p:cNvPr>
          <p:cNvSpPr txBox="1"/>
          <p:nvPr/>
        </p:nvSpPr>
        <p:spPr>
          <a:xfrm>
            <a:off x="270659" y="2353193"/>
            <a:ext cx="815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では、どのようにして提供するのか？</a:t>
            </a:r>
          </a:p>
        </p:txBody>
      </p:sp>
      <p:pic>
        <p:nvPicPr>
          <p:cNvPr id="3074" name="Picture 2" descr="â ">
            <a:extLst>
              <a:ext uri="{FF2B5EF4-FFF2-40B4-BE49-F238E27FC236}">
                <a16:creationId xmlns:a16="http://schemas.microsoft.com/office/drawing/2014/main" id="{9CDD0491-DBD3-45C7-8694-C67841A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70935"/>
            <a:ext cx="2197418" cy="24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思考の吹き出し: 雲形 6">
            <a:extLst>
              <a:ext uri="{FF2B5EF4-FFF2-40B4-BE49-F238E27FC236}">
                <a16:creationId xmlns:a16="http://schemas.microsoft.com/office/drawing/2014/main" id="{D74542A0-0E22-430D-9800-CFC9A548BA8A}"/>
              </a:ext>
            </a:extLst>
          </p:cNvPr>
          <p:cNvSpPr/>
          <p:nvPr/>
        </p:nvSpPr>
        <p:spPr>
          <a:xfrm>
            <a:off x="3667760" y="3348293"/>
            <a:ext cx="5120640" cy="3271018"/>
          </a:xfrm>
          <a:prstGeom prst="cloudCallout">
            <a:avLst>
              <a:gd name="adj1" fmla="val -72842"/>
              <a:gd name="adj2" fmla="val 2141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D9B15C-951E-4F85-8F78-C6EDA48550ED}"/>
              </a:ext>
            </a:extLst>
          </p:cNvPr>
          <p:cNvSpPr txBox="1"/>
          <p:nvPr/>
        </p:nvSpPr>
        <p:spPr>
          <a:xfrm>
            <a:off x="4348670" y="3952750"/>
            <a:ext cx="34676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latin typeface="+mn-ea"/>
              </a:rPr>
              <a:t>プレゼンって</a:t>
            </a:r>
            <a:endParaRPr kumimoji="1" lang="en-US" altLang="ja-JP" sz="3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ja-JP" altLang="en-US" sz="3200" dirty="0">
                <a:solidFill>
                  <a:schemeClr val="bg1"/>
                </a:solidFill>
                <a:latin typeface="+mn-ea"/>
              </a:rPr>
              <a:t>難しそうだし</a:t>
            </a:r>
            <a:endParaRPr kumimoji="1" lang="en-US" altLang="ja-JP" sz="3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ja-JP" altLang="en-US" sz="3200" dirty="0">
                <a:solidFill>
                  <a:schemeClr val="bg1"/>
                </a:solidFill>
                <a:latin typeface="+mn-ea"/>
              </a:rPr>
              <a:t>練習するのも</a:t>
            </a:r>
            <a:endParaRPr kumimoji="1" lang="en-US" altLang="ja-JP" sz="3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ja-JP" altLang="en-US" sz="3200" dirty="0" err="1">
                <a:solidFill>
                  <a:schemeClr val="bg1"/>
                </a:solidFill>
                <a:latin typeface="+mn-ea"/>
              </a:rPr>
              <a:t>めんど</a:t>
            </a:r>
            <a:r>
              <a:rPr kumimoji="1" lang="ja-JP" altLang="en-US" sz="3200" dirty="0">
                <a:solidFill>
                  <a:schemeClr val="bg1"/>
                </a:solidFill>
                <a:latin typeface="+mn-ea"/>
              </a:rPr>
              <a:t>くさいなあ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B053CD-0957-4A7A-80FC-65694549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6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62114" y="134720"/>
            <a:ext cx="480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背景：課題への解決策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3603C1-F53C-4548-BA45-D98C7B611F65}"/>
              </a:ext>
            </a:extLst>
          </p:cNvPr>
          <p:cNvSpPr txBox="1"/>
          <p:nvPr/>
        </p:nvSpPr>
        <p:spPr>
          <a:xfrm>
            <a:off x="260557" y="929979"/>
            <a:ext cx="8622882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b="1" dirty="0">
                <a:latin typeface="+mn-ea"/>
              </a:rPr>
              <a:t>ゲーム形式で</a:t>
            </a:r>
            <a:endParaRPr kumimoji="1" lang="en-US" altLang="ja-JP" sz="4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4400" b="1" dirty="0">
                <a:latin typeface="+mn-ea"/>
              </a:rPr>
              <a:t>プレゼンする機会を提供！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0CADC84-ADBE-4585-820D-64012B913BD3}"/>
              </a:ext>
            </a:extLst>
          </p:cNvPr>
          <p:cNvSpPr/>
          <p:nvPr/>
        </p:nvSpPr>
        <p:spPr>
          <a:xfrm>
            <a:off x="1198031" y="4277310"/>
            <a:ext cx="6820963" cy="2054334"/>
          </a:xfrm>
          <a:prstGeom prst="round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799381-E02E-49CC-BD1F-2F5C21572222}"/>
              </a:ext>
            </a:extLst>
          </p:cNvPr>
          <p:cNvSpPr/>
          <p:nvPr/>
        </p:nvSpPr>
        <p:spPr>
          <a:xfrm>
            <a:off x="1281795" y="4550424"/>
            <a:ext cx="658040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ゲーム感覚で楽しみながら</a:t>
            </a:r>
            <a:endParaRPr kumimoji="1" lang="en-US" altLang="ja-JP" sz="3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プレゼンスキルが上達する！</a:t>
            </a:r>
            <a:endParaRPr kumimoji="1" lang="en-US" altLang="ja-JP" sz="3200" dirty="0">
              <a:latin typeface="+mn-ea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7BE0F87-4751-4917-BBF8-8E012A993B03}"/>
              </a:ext>
            </a:extLst>
          </p:cNvPr>
          <p:cNvSpPr/>
          <p:nvPr/>
        </p:nvSpPr>
        <p:spPr>
          <a:xfrm>
            <a:off x="4161281" y="3062387"/>
            <a:ext cx="821438" cy="733226"/>
          </a:xfrm>
          <a:prstGeom prst="down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540F70-D7C1-41AF-A46F-22AE5BCD2F0E}"/>
              </a:ext>
            </a:extLst>
          </p:cNvPr>
          <p:cNvSpPr txBox="1"/>
          <p:nvPr/>
        </p:nvSpPr>
        <p:spPr>
          <a:xfrm>
            <a:off x="3581982" y="4015700"/>
            <a:ext cx="1980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コンセプト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2DFE9657-CC00-497D-8184-BB2CA1A5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84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・サービス概要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・背景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・サービス内容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・提供価値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・ビジネスモデル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・今後の展望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45CF5D-A55C-490C-84D1-8EBAACD9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59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56098F-974E-4AFC-860A-FE060F8B82F7}"/>
              </a:ext>
            </a:extLst>
          </p:cNvPr>
          <p:cNvSpPr txBox="1"/>
          <p:nvPr/>
        </p:nvSpPr>
        <p:spPr>
          <a:xfrm>
            <a:off x="276750" y="1253351"/>
            <a:ext cx="7725192" cy="327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latin typeface="+mn-ea"/>
              </a:rPr>
              <a:t>・タイトル：</a:t>
            </a:r>
            <a:r>
              <a:rPr kumimoji="1" lang="ja-JP" altLang="en-US" sz="2800" b="1" dirty="0">
                <a:solidFill>
                  <a:srgbClr val="FF9900"/>
                </a:solidFill>
                <a:latin typeface="+mn-ea"/>
              </a:rPr>
              <a:t>プレバト</a:t>
            </a:r>
            <a:r>
              <a:rPr kumimoji="1" lang="ja-JP" altLang="en-US" sz="2800" dirty="0">
                <a:latin typeface="+mn-ea"/>
              </a:rPr>
              <a:t>（プレゼンバトル）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ja-JP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latin typeface="+mn-ea"/>
              </a:rPr>
              <a:t>・ユーザー：プレゼンがうまくなりたい大学生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ja-JP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latin typeface="+mn-ea"/>
              </a:rPr>
              <a:t>・シチュエーション：友達同士で集まった時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0DA910-CB41-4A0C-841E-9497BD05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62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1728-6BE8-4266-B184-615B763423FA}"/>
              </a:ext>
            </a:extLst>
          </p:cNvPr>
          <p:cNvSpPr txBox="1"/>
          <p:nvPr/>
        </p:nvSpPr>
        <p:spPr>
          <a:xfrm>
            <a:off x="276750" y="2305615"/>
            <a:ext cx="85421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・</a:t>
            </a:r>
            <a:r>
              <a:rPr kumimoji="1" lang="ja-JP" altLang="en-US" sz="3200" b="1" dirty="0">
                <a:latin typeface="+mn-ea"/>
              </a:rPr>
              <a:t>「テーマ</a:t>
            </a:r>
            <a:r>
              <a:rPr kumimoji="1" lang="en-US" altLang="ja-JP" sz="3200" b="1" dirty="0">
                <a:latin typeface="+mn-ea"/>
              </a:rPr>
              <a:t>×</a:t>
            </a:r>
            <a:r>
              <a:rPr kumimoji="1" lang="ja-JP" altLang="en-US" sz="3200" b="1" dirty="0">
                <a:latin typeface="+mn-ea"/>
              </a:rPr>
              <a:t>スライド</a:t>
            </a:r>
            <a:r>
              <a:rPr kumimoji="1" lang="en-US" altLang="ja-JP" sz="3200" b="1" dirty="0">
                <a:latin typeface="+mn-ea"/>
              </a:rPr>
              <a:t>3</a:t>
            </a:r>
            <a:r>
              <a:rPr kumimoji="1" lang="ja-JP" altLang="en-US" sz="3200" b="1" dirty="0">
                <a:latin typeface="+mn-ea"/>
              </a:rPr>
              <a:t>枚」に沿ったプレゼン</a:t>
            </a:r>
            <a:endParaRPr kumimoji="1" lang="en-US" altLang="ja-JP" sz="32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ja-JP" sz="3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・</a:t>
            </a:r>
            <a:r>
              <a:rPr kumimoji="1" lang="ja-JP" altLang="en-US" sz="3200" b="1" dirty="0">
                <a:latin typeface="+mn-ea"/>
              </a:rPr>
              <a:t>ゲーム形式</a:t>
            </a:r>
            <a:endParaRPr kumimoji="1" lang="en-US" altLang="ja-JP" sz="3200" b="1" dirty="0"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F0F4E7-03EB-4BE1-B89F-7D61CB62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6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1728-6BE8-4266-B184-615B763423FA}"/>
              </a:ext>
            </a:extLst>
          </p:cNvPr>
          <p:cNvSpPr txBox="1"/>
          <p:nvPr/>
        </p:nvSpPr>
        <p:spPr>
          <a:xfrm>
            <a:off x="238760" y="1137920"/>
            <a:ext cx="866648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・</a:t>
            </a:r>
            <a:r>
              <a:rPr kumimoji="1" lang="ja-JP" altLang="en-US" sz="3200" b="1" dirty="0">
                <a:latin typeface="+mn-ea"/>
              </a:rPr>
              <a:t>「テーマ</a:t>
            </a:r>
            <a:r>
              <a:rPr kumimoji="1" lang="en-US" altLang="ja-JP" sz="3200" b="1" dirty="0">
                <a:latin typeface="+mn-ea"/>
              </a:rPr>
              <a:t>×</a:t>
            </a:r>
            <a:r>
              <a:rPr kumimoji="1" lang="ja-JP" altLang="en-US" sz="3200" b="1" dirty="0">
                <a:latin typeface="+mn-ea"/>
              </a:rPr>
              <a:t>スライド</a:t>
            </a:r>
            <a:r>
              <a:rPr kumimoji="1" lang="en-US" altLang="ja-JP" sz="3200" b="1" dirty="0">
                <a:latin typeface="+mn-ea"/>
              </a:rPr>
              <a:t>3</a:t>
            </a:r>
            <a:r>
              <a:rPr kumimoji="1" lang="ja-JP" altLang="en-US" sz="3200" b="1" dirty="0">
                <a:latin typeface="+mn-ea"/>
              </a:rPr>
              <a:t>枚」に沿ったプレゼン</a:t>
            </a:r>
            <a:endParaRPr kumimoji="1" lang="en-US" altLang="ja-JP" sz="3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－ランダムに与えられるテーマとスライドに沿って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　ストーリーを組み立てる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－スライドは</a:t>
            </a:r>
            <a:r>
              <a:rPr kumimoji="1" lang="en-US" altLang="ja-JP" sz="2400" dirty="0">
                <a:latin typeface="+mn-ea"/>
              </a:rPr>
              <a:t>3</a:t>
            </a:r>
            <a:r>
              <a:rPr kumimoji="1" lang="ja-JP" altLang="en-US" sz="2400" dirty="0">
                <a:latin typeface="+mn-ea"/>
              </a:rPr>
              <a:t>枚で</a:t>
            </a:r>
            <a:r>
              <a:rPr kumimoji="1" lang="en-US" altLang="ja-JP" sz="2400" dirty="0">
                <a:latin typeface="+mn-ea"/>
              </a:rPr>
              <a:t>180</a:t>
            </a:r>
            <a:r>
              <a:rPr kumimoji="1" lang="ja-JP" altLang="en-US" sz="2400" dirty="0">
                <a:latin typeface="+mn-ea"/>
              </a:rPr>
              <a:t>秒以内のプレゼン</a:t>
            </a:r>
            <a:endParaRPr kumimoji="1" lang="en-US" altLang="ja-JP" sz="2400" dirty="0">
              <a:latin typeface="+mn-ea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3B320FA-6C5A-4781-B303-6B76E3CFF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11389" r="6142" b="60962"/>
          <a:stretch/>
        </p:blipFill>
        <p:spPr>
          <a:xfrm>
            <a:off x="884940" y="3882601"/>
            <a:ext cx="7374119" cy="25398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5CFAA742-DE57-4CF8-9D68-0A8E0122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807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1728-6BE8-4266-B184-615B763423FA}"/>
              </a:ext>
            </a:extLst>
          </p:cNvPr>
          <p:cNvSpPr txBox="1"/>
          <p:nvPr/>
        </p:nvSpPr>
        <p:spPr>
          <a:xfrm>
            <a:off x="238760" y="1137920"/>
            <a:ext cx="866648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・</a:t>
            </a:r>
            <a:r>
              <a:rPr kumimoji="1" lang="ja-JP" altLang="en-US" sz="3200" b="1" dirty="0">
                <a:latin typeface="+mn-ea"/>
              </a:rPr>
              <a:t>「テーマ</a:t>
            </a:r>
            <a:r>
              <a:rPr kumimoji="1" lang="en-US" altLang="ja-JP" sz="3200" b="1" dirty="0">
                <a:latin typeface="+mn-ea"/>
              </a:rPr>
              <a:t>×</a:t>
            </a:r>
            <a:r>
              <a:rPr kumimoji="1" lang="ja-JP" altLang="en-US" sz="3200" b="1" dirty="0">
                <a:latin typeface="+mn-ea"/>
              </a:rPr>
              <a:t>スライド</a:t>
            </a:r>
            <a:r>
              <a:rPr kumimoji="1" lang="en-US" altLang="ja-JP" sz="3200" b="1" dirty="0">
                <a:latin typeface="+mn-ea"/>
              </a:rPr>
              <a:t>3</a:t>
            </a:r>
            <a:r>
              <a:rPr kumimoji="1" lang="ja-JP" altLang="en-US" sz="3200" b="1" dirty="0">
                <a:latin typeface="+mn-ea"/>
              </a:rPr>
              <a:t>枚」に沿ったプレゼン</a:t>
            </a:r>
            <a:endParaRPr kumimoji="1" lang="en-US" altLang="ja-JP" sz="3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－ランダムに与えられるテーマとスライドに沿って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　ストーリーを組み立てる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－スライドは</a:t>
            </a:r>
            <a:r>
              <a:rPr kumimoji="1" lang="en-US" altLang="ja-JP" sz="2400" dirty="0">
                <a:latin typeface="+mn-ea"/>
              </a:rPr>
              <a:t>3</a:t>
            </a:r>
            <a:r>
              <a:rPr kumimoji="1" lang="ja-JP" altLang="en-US" sz="2400" dirty="0">
                <a:latin typeface="+mn-ea"/>
              </a:rPr>
              <a:t>枚で</a:t>
            </a:r>
            <a:r>
              <a:rPr kumimoji="1" lang="en-US" altLang="ja-JP" sz="2400" dirty="0">
                <a:latin typeface="+mn-ea"/>
              </a:rPr>
              <a:t>180</a:t>
            </a:r>
            <a:r>
              <a:rPr kumimoji="1" lang="ja-JP" altLang="en-US" sz="2400" dirty="0">
                <a:latin typeface="+mn-ea"/>
              </a:rPr>
              <a:t>秒以内のプレゼン</a:t>
            </a:r>
            <a:endParaRPr kumimoji="1" lang="en-US" altLang="ja-JP" sz="2400" dirty="0">
              <a:latin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3342F98-F997-49DD-9A22-F595D582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11389" r="7725" b="16593"/>
          <a:stretch/>
        </p:blipFill>
        <p:spPr>
          <a:xfrm>
            <a:off x="5444822" y="3658809"/>
            <a:ext cx="3180704" cy="29134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54957A-4202-4363-A265-E72A3E2D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11389" r="65812" b="78954"/>
          <a:stretch/>
        </p:blipFill>
        <p:spPr>
          <a:xfrm>
            <a:off x="610246" y="4248001"/>
            <a:ext cx="3668480" cy="1381273"/>
          </a:xfrm>
          <a:prstGeom prst="rect">
            <a:avLst/>
          </a:prstGeom>
          <a:ln w="25400">
            <a:solidFill>
              <a:srgbClr val="FF9900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A0188B-E422-437C-9EBB-9469F27D6666}"/>
              </a:ext>
            </a:extLst>
          </p:cNvPr>
          <p:cNvSpPr/>
          <p:nvPr/>
        </p:nvSpPr>
        <p:spPr>
          <a:xfrm>
            <a:off x="5267325" y="3573482"/>
            <a:ext cx="914400" cy="368131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492F20E-E066-48B6-A93A-34FA4849F6BD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4278726" y="3757548"/>
            <a:ext cx="988599" cy="118109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4CB0D1-99D4-499E-B939-8B9E1A02897F}"/>
              </a:ext>
            </a:extLst>
          </p:cNvPr>
          <p:cNvSpPr txBox="1"/>
          <p:nvPr/>
        </p:nvSpPr>
        <p:spPr>
          <a:xfrm>
            <a:off x="1057962" y="583086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9900"/>
                </a:solidFill>
                <a:latin typeface="+mn-ea"/>
              </a:rPr>
              <a:t>残り時間をカウント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2C1CD686-4CF4-4B5A-B090-7F51AF8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28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1728-6BE8-4266-B184-615B763423FA}"/>
              </a:ext>
            </a:extLst>
          </p:cNvPr>
          <p:cNvSpPr txBox="1"/>
          <p:nvPr/>
        </p:nvSpPr>
        <p:spPr>
          <a:xfrm>
            <a:off x="238760" y="1137920"/>
            <a:ext cx="866648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・</a:t>
            </a:r>
            <a:r>
              <a:rPr kumimoji="1" lang="ja-JP" altLang="en-US" sz="3200" b="1" dirty="0">
                <a:latin typeface="+mn-ea"/>
              </a:rPr>
              <a:t>ゲーム形式</a:t>
            </a:r>
            <a:endParaRPr kumimoji="1" lang="en-US" altLang="ja-JP" sz="3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</a:t>
            </a:r>
            <a:r>
              <a:rPr kumimoji="1" lang="en-US" altLang="ja-JP" sz="2400" dirty="0">
                <a:latin typeface="+mn-ea"/>
              </a:rPr>
              <a:t>good</a:t>
            </a:r>
            <a:r>
              <a:rPr kumimoji="1" lang="ja-JP" altLang="en-US" sz="2400" dirty="0">
                <a:latin typeface="+mn-ea"/>
              </a:rPr>
              <a:t>ボタンによるリアルタイム評価　　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</a:t>
            </a:r>
            <a:r>
              <a:rPr kumimoji="1" lang="en-US" altLang="ja-JP" sz="2400" dirty="0">
                <a:latin typeface="+mn-ea"/>
              </a:rPr>
              <a:t>4</a:t>
            </a:r>
            <a:r>
              <a:rPr kumimoji="1" lang="ja-JP" altLang="en-US" sz="2400" dirty="0">
                <a:latin typeface="+mn-ea"/>
              </a:rPr>
              <a:t>項目でプレゼン内容を</a:t>
            </a:r>
            <a:r>
              <a:rPr kumimoji="1" lang="en-US" altLang="ja-JP" sz="2400" dirty="0">
                <a:latin typeface="+mn-ea"/>
              </a:rPr>
              <a:t>5</a:t>
            </a:r>
            <a:r>
              <a:rPr kumimoji="1" lang="ja-JP" altLang="en-US" sz="2400" dirty="0">
                <a:latin typeface="+mn-ea"/>
              </a:rPr>
              <a:t>段階評価</a:t>
            </a:r>
            <a:endParaRPr kumimoji="1" lang="en-US" altLang="ja-JP" sz="2400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E68B01-EF05-4C1B-B614-5CA01B3A2AA3}"/>
              </a:ext>
            </a:extLst>
          </p:cNvPr>
          <p:cNvSpPr/>
          <p:nvPr/>
        </p:nvSpPr>
        <p:spPr>
          <a:xfrm>
            <a:off x="230025" y="3203398"/>
            <a:ext cx="4572000" cy="2262158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50000"/>
              </a:lnSpc>
            </a:pPr>
            <a:r>
              <a:rPr kumimoji="1" lang="ja-JP" altLang="en-US" sz="24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400" dirty="0">
                <a:latin typeface="+mn-ea"/>
              </a:rPr>
              <a:t>論理性</a:t>
            </a:r>
            <a:endParaRPr kumimoji="1" lang="en-US" altLang="ja-JP" sz="24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4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400" dirty="0">
                <a:latin typeface="+mn-ea"/>
              </a:rPr>
              <a:t>話の面白さ</a:t>
            </a:r>
            <a:endParaRPr kumimoji="1" lang="en-US" altLang="ja-JP" sz="24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4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400" dirty="0">
                <a:latin typeface="+mn-ea"/>
              </a:rPr>
              <a:t>自信</a:t>
            </a:r>
            <a:endParaRPr kumimoji="1" lang="en-US" altLang="ja-JP" sz="24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4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400" dirty="0">
                <a:latin typeface="+mn-ea"/>
              </a:rPr>
              <a:t>アドリブ力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C37AA9-5F7E-4F20-83F3-6E001DC91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31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1728-6BE8-4266-B184-615B763423FA}"/>
              </a:ext>
            </a:extLst>
          </p:cNvPr>
          <p:cNvSpPr txBox="1"/>
          <p:nvPr/>
        </p:nvSpPr>
        <p:spPr>
          <a:xfrm>
            <a:off x="238760" y="1137920"/>
            <a:ext cx="86664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・</a:t>
            </a:r>
            <a:r>
              <a:rPr kumimoji="1" lang="ja-JP" altLang="en-US" sz="3200" b="1" dirty="0">
                <a:latin typeface="+mn-ea"/>
              </a:rPr>
              <a:t>ゲーム形式</a:t>
            </a:r>
            <a:endParaRPr kumimoji="1" lang="en-US" altLang="ja-JP" sz="3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</a:t>
            </a:r>
            <a:r>
              <a:rPr kumimoji="1" lang="en-US" altLang="ja-JP" sz="2400" dirty="0">
                <a:latin typeface="+mn-ea"/>
              </a:rPr>
              <a:t>good</a:t>
            </a:r>
            <a:r>
              <a:rPr kumimoji="1" lang="ja-JP" altLang="en-US" sz="2400" dirty="0">
                <a:latin typeface="+mn-ea"/>
              </a:rPr>
              <a:t>ボタンによるリアルタイム評価　　</a:t>
            </a:r>
            <a:endParaRPr kumimoji="1" lang="en-US" altLang="ja-JP" sz="2400" dirty="0">
              <a:latin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41D3F9-0DDF-4B3D-9EA5-6E14FC76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11389" r="7725" b="16593"/>
          <a:stretch/>
        </p:blipFill>
        <p:spPr>
          <a:xfrm>
            <a:off x="5231637" y="3014219"/>
            <a:ext cx="3431597" cy="31432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F20A95-0C0C-472D-A4E7-8E8C7B110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74821" r="81591" b="16593"/>
          <a:stretch/>
        </p:blipFill>
        <p:spPr>
          <a:xfrm>
            <a:off x="708343" y="2941161"/>
            <a:ext cx="2438221" cy="1859825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7ED78-3F92-42EF-A751-A46DC2D67C3C}"/>
              </a:ext>
            </a:extLst>
          </p:cNvPr>
          <p:cNvSpPr/>
          <p:nvPr/>
        </p:nvSpPr>
        <p:spPr>
          <a:xfrm>
            <a:off x="4958499" y="5608948"/>
            <a:ext cx="914400" cy="678730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F6F9D3E-AD13-4DB2-8B50-355F05B67723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 flipV="1">
            <a:off x="3146564" y="3871074"/>
            <a:ext cx="1811935" cy="2077239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748BAE-DB26-47FE-94E6-97D9C90DBEC5}"/>
              </a:ext>
            </a:extLst>
          </p:cNvPr>
          <p:cNvSpPr txBox="1"/>
          <p:nvPr/>
        </p:nvSpPr>
        <p:spPr>
          <a:xfrm>
            <a:off x="682805" y="4912984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9900"/>
                </a:solidFill>
                <a:latin typeface="+mn-ea"/>
              </a:rPr>
              <a:t>good</a:t>
            </a:r>
            <a:r>
              <a:rPr kumimoji="1" lang="ja-JP" altLang="en-US" sz="2400" b="1" dirty="0">
                <a:solidFill>
                  <a:srgbClr val="FF9900"/>
                </a:solidFill>
                <a:latin typeface="+mn-ea"/>
              </a:rPr>
              <a:t>数をカウント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6B34C22F-8494-4D57-8B9D-8C4D5F34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563AE6C-B01F-4030-A7BE-702A98545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85" y="4091099"/>
            <a:ext cx="1544179" cy="12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1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6750" y="1347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</a:t>
            </a:r>
            <a:endParaRPr kumimoji="1" lang="ja-JP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68C437F-A7DD-4ED1-A831-304BE54D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12450" r="6877" b="17761"/>
          <a:stretch/>
        </p:blipFill>
        <p:spPr>
          <a:xfrm>
            <a:off x="4965422" y="1482536"/>
            <a:ext cx="3915236" cy="34571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4ED3E50-B6AD-43C8-AEF0-A843B508B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1389" r="7046" b="8042"/>
          <a:stretch/>
        </p:blipFill>
        <p:spPr>
          <a:xfrm>
            <a:off x="489586" y="1482536"/>
            <a:ext cx="3379576" cy="34571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E34DBFF-3D1A-4857-93EA-207D9535AD78}"/>
              </a:ext>
            </a:extLst>
          </p:cNvPr>
          <p:cNvSpPr txBox="1"/>
          <p:nvPr/>
        </p:nvSpPr>
        <p:spPr>
          <a:xfrm>
            <a:off x="830286" y="533994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評価者側の画面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F0C941C-3BEB-42F8-B3E4-40D508260E86}"/>
              </a:ext>
            </a:extLst>
          </p:cNvPr>
          <p:cNvSpPr txBox="1"/>
          <p:nvPr/>
        </p:nvSpPr>
        <p:spPr>
          <a:xfrm>
            <a:off x="5615541" y="533994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発表者側の画面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6A384C41-08C9-4DFE-A6AD-AFF4C7D0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22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・サービス概要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・背景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・サービス内容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・提供価値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・ビジネスモデル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・今後の展望</a:t>
            </a:r>
            <a:endParaRPr kumimoji="1" lang="en-US" altLang="ja-JP" sz="3600" dirty="0"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32E3A5B-11BF-4184-A309-E5826D1E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26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38760" y="134720"/>
            <a:ext cx="480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サービス内容：</a:t>
            </a:r>
            <a:r>
              <a:rPr kumimoji="1" lang="ja-JP" altLang="en-US" sz="3600" dirty="0">
                <a:solidFill>
                  <a:schemeClr val="bg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1728-6BE8-4266-B184-615B763423FA}"/>
              </a:ext>
            </a:extLst>
          </p:cNvPr>
          <p:cNvSpPr txBox="1"/>
          <p:nvPr/>
        </p:nvSpPr>
        <p:spPr>
          <a:xfrm>
            <a:off x="238760" y="1147347"/>
            <a:ext cx="866648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latin typeface="+mn-ea"/>
              </a:rPr>
              <a:t>・</a:t>
            </a:r>
            <a:r>
              <a:rPr kumimoji="1" lang="ja-JP" altLang="en-US" sz="2800" b="1" dirty="0">
                <a:latin typeface="+mn-ea"/>
              </a:rPr>
              <a:t>「テーマ</a:t>
            </a:r>
            <a:r>
              <a:rPr kumimoji="1" lang="en-US" altLang="ja-JP" sz="2800" b="1" dirty="0">
                <a:latin typeface="+mn-ea"/>
              </a:rPr>
              <a:t>×</a:t>
            </a:r>
            <a:r>
              <a:rPr kumimoji="1" lang="ja-JP" altLang="en-US" sz="2800" b="1" dirty="0">
                <a:latin typeface="+mn-ea"/>
              </a:rPr>
              <a:t>スライド</a:t>
            </a:r>
            <a:r>
              <a:rPr kumimoji="1" lang="en-US" altLang="ja-JP" sz="2800" b="1" dirty="0">
                <a:latin typeface="+mn-ea"/>
              </a:rPr>
              <a:t>3</a:t>
            </a:r>
            <a:r>
              <a:rPr kumimoji="1" lang="ja-JP" altLang="en-US" sz="2800" b="1" dirty="0">
                <a:latin typeface="+mn-ea"/>
              </a:rPr>
              <a:t>枚」に沿ったプレゼン</a:t>
            </a:r>
            <a:endParaRPr kumimoji="1" lang="en-US" altLang="ja-JP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－ランダムに与えられるテーマとスライドに沿って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　ストーリーを組み立てる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－スライドは</a:t>
            </a:r>
            <a:r>
              <a:rPr kumimoji="1" lang="en-US" altLang="ja-JP" sz="2400" dirty="0">
                <a:latin typeface="+mn-ea"/>
              </a:rPr>
              <a:t>3</a:t>
            </a:r>
            <a:r>
              <a:rPr kumimoji="1" lang="ja-JP" altLang="en-US" sz="2400" dirty="0">
                <a:latin typeface="+mn-ea"/>
              </a:rPr>
              <a:t>枚で</a:t>
            </a:r>
            <a:r>
              <a:rPr kumimoji="1" lang="en-US" altLang="ja-JP" sz="2400" dirty="0">
                <a:latin typeface="+mn-ea"/>
              </a:rPr>
              <a:t>180</a:t>
            </a:r>
            <a:r>
              <a:rPr kumimoji="1" lang="ja-JP" altLang="en-US" sz="2400" dirty="0">
                <a:latin typeface="+mn-ea"/>
              </a:rPr>
              <a:t>秒以内のプレゼン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ja-JP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latin typeface="+mn-ea"/>
              </a:rPr>
              <a:t>・</a:t>
            </a:r>
            <a:r>
              <a:rPr kumimoji="1" lang="ja-JP" altLang="en-US" sz="2800" b="1" dirty="0">
                <a:latin typeface="+mn-ea"/>
              </a:rPr>
              <a:t>ゲーム形式</a:t>
            </a:r>
            <a:endParaRPr kumimoji="1" lang="en-US" altLang="ja-JP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prstClr val="black"/>
                </a:solidFill>
                <a:latin typeface="メイリオ" panose="020B0604030504040204" pitchFamily="50" charset="-128"/>
              </a:rPr>
              <a:t>　　－</a:t>
            </a:r>
            <a:r>
              <a:rPr kumimoji="1" lang="en-US" altLang="ja-JP" sz="2400" dirty="0">
                <a:solidFill>
                  <a:prstClr val="black"/>
                </a:solidFill>
                <a:latin typeface="メイリオ" panose="020B0604030504040204" pitchFamily="50" charset="-128"/>
              </a:rPr>
              <a:t>good</a:t>
            </a:r>
            <a:r>
              <a:rPr kumimoji="1" lang="ja-JP" altLang="en-US" sz="2400" dirty="0">
                <a:solidFill>
                  <a:prstClr val="black"/>
                </a:solidFill>
                <a:latin typeface="メイリオ" panose="020B0604030504040204" pitchFamily="50" charset="-128"/>
              </a:rPr>
              <a:t>ボタンによるリアルタイム評価</a:t>
            </a:r>
            <a:endParaRPr kumimoji="1" lang="en-US" altLang="ja-JP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－</a:t>
            </a:r>
            <a:r>
              <a:rPr kumimoji="1" lang="en-US" altLang="ja-JP" sz="2400" dirty="0">
                <a:latin typeface="+mn-ea"/>
              </a:rPr>
              <a:t>4</a:t>
            </a:r>
            <a:r>
              <a:rPr kumimoji="1" lang="ja-JP" altLang="en-US" sz="2400" dirty="0">
                <a:latin typeface="+mn-ea"/>
              </a:rPr>
              <a:t>項目でプレゼン内容を</a:t>
            </a:r>
            <a:r>
              <a:rPr kumimoji="1" lang="en-US" altLang="ja-JP" sz="2400" dirty="0">
                <a:latin typeface="+mn-ea"/>
              </a:rPr>
              <a:t>5</a:t>
            </a:r>
            <a:r>
              <a:rPr kumimoji="1" lang="ja-JP" altLang="en-US" sz="2400" dirty="0">
                <a:latin typeface="+mn-ea"/>
              </a:rPr>
              <a:t>段階評価</a:t>
            </a:r>
            <a:endParaRPr kumimoji="1" lang="en-US" altLang="ja-JP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+mn-ea"/>
              </a:rPr>
              <a:t>　　　　　論理性・話の面白さ・自信・アドリブ力</a:t>
            </a:r>
            <a:endParaRPr kumimoji="1" lang="en-US" altLang="ja-JP" sz="2400" dirty="0"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A3C7C06-5CD3-4420-97E2-2A424899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72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・サービス概要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・背景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・サービス内容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・提供価値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・ビジネスモデル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・今後の展望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6A6A38-5830-4909-9D70-AE51845F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637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360717" y="1347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提供価値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319DE3-50B1-4A62-A2FA-91242F7AAE67}"/>
              </a:ext>
            </a:extLst>
          </p:cNvPr>
          <p:cNvSpPr txBox="1"/>
          <p:nvPr/>
        </p:nvSpPr>
        <p:spPr>
          <a:xfrm>
            <a:off x="493989" y="1256151"/>
            <a:ext cx="8156022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+mn-ea"/>
              </a:rPr>
              <a:t>・気軽にプレゼンする機会</a:t>
            </a:r>
            <a:endParaRPr kumimoji="1" lang="en-US" altLang="ja-JP" sz="2800" dirty="0">
              <a:latin typeface="+mn-ea"/>
            </a:endParaRPr>
          </a:p>
          <a:p>
            <a:endParaRPr kumimoji="1" lang="en-US" altLang="ja-JP" sz="2800" dirty="0">
              <a:latin typeface="+mn-ea"/>
            </a:endParaRPr>
          </a:p>
          <a:p>
            <a:r>
              <a:rPr kumimoji="1" lang="ja-JP" altLang="en-US" sz="2800" dirty="0">
                <a:latin typeface="+mn-ea"/>
              </a:rPr>
              <a:t>・社会人になってからも活きるプレゼンスキル</a:t>
            </a:r>
            <a:endParaRPr kumimoji="1" lang="en-US" altLang="ja-JP" sz="2800" dirty="0">
              <a:latin typeface="+mn-ea"/>
            </a:endParaRPr>
          </a:p>
          <a:p>
            <a:endParaRPr kumimoji="1" lang="en-US" altLang="ja-JP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latin typeface="+mn-ea"/>
              </a:rPr>
              <a:t>・</a:t>
            </a:r>
            <a:r>
              <a:rPr kumimoji="1" lang="en-US" altLang="ja-JP" sz="2800" dirty="0">
                <a:latin typeface="+mn-ea"/>
              </a:rPr>
              <a:t>4</a:t>
            </a:r>
            <a:r>
              <a:rPr kumimoji="1" lang="ja-JP" altLang="en-US" sz="2800" dirty="0" err="1">
                <a:latin typeface="+mn-ea"/>
              </a:rPr>
              <a:t>つの</a:t>
            </a:r>
            <a:r>
              <a:rPr kumimoji="1" lang="ja-JP" altLang="en-US" sz="2800" dirty="0">
                <a:latin typeface="+mn-ea"/>
              </a:rPr>
              <a:t>能力を伸ばすことができる</a:t>
            </a:r>
            <a:endParaRPr kumimoji="1" lang="en-US" altLang="ja-JP" sz="28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8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800" dirty="0">
                <a:latin typeface="+mn-ea"/>
              </a:rPr>
              <a:t>論理性</a:t>
            </a:r>
            <a:endParaRPr kumimoji="1" lang="en-US" altLang="ja-JP" sz="28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8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800" dirty="0">
                <a:latin typeface="+mn-ea"/>
              </a:rPr>
              <a:t>話の面白さ</a:t>
            </a:r>
            <a:endParaRPr kumimoji="1" lang="en-US" altLang="ja-JP" sz="28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8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800" dirty="0">
                <a:latin typeface="+mn-ea"/>
              </a:rPr>
              <a:t>自信</a:t>
            </a:r>
            <a:endParaRPr kumimoji="1" lang="en-US" altLang="ja-JP" sz="28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kumimoji="1" lang="ja-JP" altLang="en-US" sz="2800" dirty="0">
                <a:latin typeface="+mn-ea"/>
                <a:sym typeface="Wingdings" panose="05000000000000000000" pitchFamily="2" charset="2"/>
              </a:rPr>
              <a:t></a:t>
            </a:r>
            <a:r>
              <a:rPr kumimoji="1" lang="ja-JP" altLang="en-US" sz="2800" dirty="0">
                <a:latin typeface="+mn-ea"/>
              </a:rPr>
              <a:t>アドリブ力</a:t>
            </a:r>
            <a:endParaRPr kumimoji="1" lang="ja-JP" altLang="en-US" sz="3600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04C77B-21BE-40B4-BCA7-17F3B149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17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・サービス概要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・背景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・サービス内容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・提供価値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・ビジネスモデル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・今後の展望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4C938F-B3A7-46CD-B440-EA4653D0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96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90388" y="134720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ビジネスモデル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AEE7CC-DDB2-4F3F-BD7F-B05F634E3B73}"/>
              </a:ext>
            </a:extLst>
          </p:cNvPr>
          <p:cNvSpPr txBox="1"/>
          <p:nvPr/>
        </p:nvSpPr>
        <p:spPr>
          <a:xfrm>
            <a:off x="290388" y="10652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ターゲット層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B267408-22DA-4DB8-B1C2-85E61B1D1936}"/>
              </a:ext>
            </a:extLst>
          </p:cNvPr>
          <p:cNvCxnSpPr>
            <a:cxnSpLocks/>
          </p:cNvCxnSpPr>
          <p:nvPr/>
        </p:nvCxnSpPr>
        <p:spPr>
          <a:xfrm>
            <a:off x="451452" y="3758938"/>
            <a:ext cx="8314122" cy="0"/>
          </a:xfrm>
          <a:prstGeom prst="straightConnector1">
            <a:avLst/>
          </a:prstGeom>
          <a:ln w="762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3464042-D4C5-40C8-8F17-F09AA53A0D73}"/>
              </a:ext>
            </a:extLst>
          </p:cNvPr>
          <p:cNvCxnSpPr>
            <a:cxnSpLocks/>
          </p:cNvCxnSpPr>
          <p:nvPr/>
        </p:nvCxnSpPr>
        <p:spPr>
          <a:xfrm flipH="1" flipV="1">
            <a:off x="4608513" y="1216058"/>
            <a:ext cx="1" cy="5354425"/>
          </a:xfrm>
          <a:prstGeom prst="straightConnector1">
            <a:avLst/>
          </a:prstGeom>
          <a:ln w="762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EFBEE1-ACD9-4653-9F20-6A1C0FF61DB9}"/>
              </a:ext>
            </a:extLst>
          </p:cNvPr>
          <p:cNvSpPr txBox="1"/>
          <p:nvPr/>
        </p:nvSpPr>
        <p:spPr>
          <a:xfrm>
            <a:off x="7523785" y="389327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ゲーム好き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DBB39BC-8513-4D7B-A92E-546DA66A77FA}"/>
              </a:ext>
            </a:extLst>
          </p:cNvPr>
          <p:cNvSpPr txBox="1"/>
          <p:nvPr/>
        </p:nvSpPr>
        <p:spPr>
          <a:xfrm>
            <a:off x="4707014" y="108882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話すことが得意</a:t>
            </a:r>
            <a:endParaRPr kumimoji="1" lang="en-US" altLang="ja-JP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82D9A46-896D-4243-9595-0854EB3BDE1D}"/>
              </a:ext>
            </a:extLst>
          </p:cNvPr>
          <p:cNvSpPr txBox="1"/>
          <p:nvPr/>
        </p:nvSpPr>
        <p:spPr>
          <a:xfrm>
            <a:off x="5986857" y="1981197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/>
              <a:t>①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85F72D-B5F9-4D15-82D2-760AF12C7ED5}"/>
              </a:ext>
            </a:extLst>
          </p:cNvPr>
          <p:cNvSpPr txBox="1"/>
          <p:nvPr/>
        </p:nvSpPr>
        <p:spPr>
          <a:xfrm>
            <a:off x="5986857" y="470549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/>
              <a:t>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E31602-6562-4D7E-988D-C8F2EF83BCF6}"/>
              </a:ext>
            </a:extLst>
          </p:cNvPr>
          <p:cNvSpPr txBox="1"/>
          <p:nvPr/>
        </p:nvSpPr>
        <p:spPr>
          <a:xfrm>
            <a:off x="1716419" y="196221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/>
              <a:t>③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7AB6840-5664-4FBA-A313-C11BEE247A1D}"/>
              </a:ext>
            </a:extLst>
          </p:cNvPr>
          <p:cNvSpPr txBox="1"/>
          <p:nvPr/>
        </p:nvSpPr>
        <p:spPr>
          <a:xfrm>
            <a:off x="1716419" y="4700955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/>
              <a:t>④</a:t>
            </a:r>
          </a:p>
        </p:txBody>
      </p:sp>
      <p:sp>
        <p:nvSpPr>
          <p:cNvPr id="20" name="スライド番号プレースホルダー 19">
            <a:extLst>
              <a:ext uri="{FF2B5EF4-FFF2-40B4-BE49-F238E27FC236}">
                <a16:creationId xmlns:a16="http://schemas.microsoft.com/office/drawing/2014/main" id="{BE64391A-549F-45BA-86A2-812B1251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843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90388" y="134720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ビジネスモデル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1176B65-C0B6-4581-A0DF-D9C0F9DED360}"/>
              </a:ext>
            </a:extLst>
          </p:cNvPr>
          <p:cNvSpPr/>
          <p:nvPr/>
        </p:nvSpPr>
        <p:spPr>
          <a:xfrm>
            <a:off x="3282294" y="967851"/>
            <a:ext cx="2544127" cy="914400"/>
          </a:xfrm>
          <a:prstGeom prst="roundRect">
            <a:avLst/>
          </a:prstGeom>
          <a:ln w="28575">
            <a:solidFill>
              <a:srgbClr val="4FA3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収入：広告費</a:t>
            </a:r>
            <a:endParaRPr kumimoji="1" lang="en-US" altLang="ja-JP" sz="2000" b="1" dirty="0"/>
          </a:p>
          <a:p>
            <a:pPr algn="ctr"/>
            <a:r>
              <a:rPr kumimoji="1" lang="ja-JP" altLang="en-US" sz="2000" b="1" dirty="0"/>
              <a:t>出費：宣伝費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1D50F00-729A-4F11-8DA6-F5BF9402D1CF}"/>
              </a:ext>
            </a:extLst>
          </p:cNvPr>
          <p:cNvSpPr/>
          <p:nvPr/>
        </p:nvSpPr>
        <p:spPr>
          <a:xfrm>
            <a:off x="444974" y="3117423"/>
            <a:ext cx="2544127" cy="914400"/>
          </a:xfrm>
          <a:prstGeom prst="roundRect">
            <a:avLst/>
          </a:prstGeom>
          <a:ln w="28575">
            <a:solidFill>
              <a:srgbClr val="4FA3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企業からスライド枠を買ってもらう</a:t>
            </a:r>
            <a:endParaRPr kumimoji="1" lang="en-US" altLang="ja-JP" sz="2000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DDD90B4-496A-49CB-836C-04F9098EF742}"/>
              </a:ext>
            </a:extLst>
          </p:cNvPr>
          <p:cNvSpPr/>
          <p:nvPr/>
        </p:nvSpPr>
        <p:spPr>
          <a:xfrm>
            <a:off x="6154899" y="3101974"/>
            <a:ext cx="2544127" cy="914400"/>
          </a:xfrm>
          <a:prstGeom prst="roundRect">
            <a:avLst/>
          </a:prstGeom>
          <a:ln w="28575">
            <a:solidFill>
              <a:srgbClr val="4FA3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エンタメ</a:t>
            </a:r>
            <a:endParaRPr kumimoji="1" lang="en-US" altLang="ja-JP" sz="2000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3CBA1DE-6068-4A9D-9316-90893E5D5AA9}"/>
              </a:ext>
            </a:extLst>
          </p:cNvPr>
          <p:cNvSpPr/>
          <p:nvPr/>
        </p:nvSpPr>
        <p:spPr>
          <a:xfrm>
            <a:off x="444976" y="5619749"/>
            <a:ext cx="2543322" cy="914400"/>
          </a:xfrm>
          <a:prstGeom prst="roundRect">
            <a:avLst/>
          </a:prstGeom>
          <a:ln w="28575">
            <a:solidFill>
              <a:srgbClr val="4FA3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教育機関に導入</a:t>
            </a:r>
            <a:endParaRPr kumimoji="1" lang="en-US" altLang="ja-JP" sz="2000" b="1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E86A3A1-F647-4A0F-807D-DFB1393442B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716637" y="4031823"/>
            <a:ext cx="401" cy="1587926"/>
          </a:xfrm>
          <a:prstGeom prst="straightConnector1">
            <a:avLst/>
          </a:prstGeom>
          <a:ln w="3810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C3901B1-767B-4156-B450-E8110E685402}"/>
              </a:ext>
            </a:extLst>
          </p:cNvPr>
          <p:cNvCxnSpPr>
            <a:cxnSpLocks/>
          </p:cNvCxnSpPr>
          <p:nvPr/>
        </p:nvCxnSpPr>
        <p:spPr>
          <a:xfrm flipH="1">
            <a:off x="2988299" y="6076949"/>
            <a:ext cx="4438663" cy="0"/>
          </a:xfrm>
          <a:prstGeom prst="straightConnector1">
            <a:avLst/>
          </a:prstGeom>
          <a:ln w="3810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68207BE-7032-42FF-ADF4-BEA78AA6A2B0}"/>
              </a:ext>
            </a:extLst>
          </p:cNvPr>
          <p:cNvCxnSpPr>
            <a:cxnSpLocks/>
          </p:cNvCxnSpPr>
          <p:nvPr/>
        </p:nvCxnSpPr>
        <p:spPr>
          <a:xfrm flipH="1">
            <a:off x="7426962" y="4016374"/>
            <a:ext cx="1" cy="2060575"/>
          </a:xfrm>
          <a:prstGeom prst="line">
            <a:avLst/>
          </a:prstGeom>
          <a:ln w="3810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2B69B7-E41C-4599-B710-5BDA5AE3D7B4}"/>
              </a:ext>
            </a:extLst>
          </p:cNvPr>
          <p:cNvCxnSpPr>
            <a:cxnSpLocks/>
          </p:cNvCxnSpPr>
          <p:nvPr/>
        </p:nvCxnSpPr>
        <p:spPr>
          <a:xfrm>
            <a:off x="4561214" y="2636741"/>
            <a:ext cx="2865748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01A8B47-D7D5-4314-A560-1D401B68DC07}"/>
              </a:ext>
            </a:extLst>
          </p:cNvPr>
          <p:cNvCxnSpPr>
            <a:cxnSpLocks/>
          </p:cNvCxnSpPr>
          <p:nvPr/>
        </p:nvCxnSpPr>
        <p:spPr>
          <a:xfrm>
            <a:off x="7426961" y="2632862"/>
            <a:ext cx="0" cy="423647"/>
          </a:xfrm>
          <a:prstGeom prst="straightConnector1">
            <a:avLst/>
          </a:prstGeom>
          <a:ln w="3810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下 23">
            <a:extLst>
              <a:ext uri="{FF2B5EF4-FFF2-40B4-BE49-F238E27FC236}">
                <a16:creationId xmlns:a16="http://schemas.microsoft.com/office/drawing/2014/main" id="{B926C465-7753-4911-9A00-01F733A62EF8}"/>
              </a:ext>
            </a:extLst>
          </p:cNvPr>
          <p:cNvSpPr/>
          <p:nvPr/>
        </p:nvSpPr>
        <p:spPr>
          <a:xfrm>
            <a:off x="1458314" y="2636741"/>
            <a:ext cx="484632" cy="423647"/>
          </a:xfrm>
          <a:prstGeom prst="down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9E46DF3-256B-4762-A61D-626D55C18A36}"/>
              </a:ext>
            </a:extLst>
          </p:cNvPr>
          <p:cNvSpPr/>
          <p:nvPr/>
        </p:nvSpPr>
        <p:spPr>
          <a:xfrm>
            <a:off x="1580249" y="2361576"/>
            <a:ext cx="2991750" cy="291246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CAB1A4-45E7-4171-AB29-73134A705FCA}"/>
              </a:ext>
            </a:extLst>
          </p:cNvPr>
          <p:cNvSpPr/>
          <p:nvPr/>
        </p:nvSpPr>
        <p:spPr>
          <a:xfrm rot="5400000">
            <a:off x="4180306" y="2123115"/>
            <a:ext cx="754491" cy="272763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08389F3-BDE8-4D5A-8DBB-085112F73EC6}"/>
              </a:ext>
            </a:extLst>
          </p:cNvPr>
          <p:cNvSpPr txBox="1"/>
          <p:nvPr/>
        </p:nvSpPr>
        <p:spPr>
          <a:xfrm>
            <a:off x="4807670" y="217150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認知成功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08125F1-1062-4FFF-8CF1-93B7073F435E}"/>
              </a:ext>
            </a:extLst>
          </p:cNvPr>
          <p:cNvSpPr txBox="1"/>
          <p:nvPr/>
        </p:nvSpPr>
        <p:spPr>
          <a:xfrm>
            <a:off x="731438" y="4716023"/>
            <a:ext cx="198002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社会的信頼獲得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0C5B422-825B-4AD5-B9E5-A58158BBB1B9}"/>
              </a:ext>
            </a:extLst>
          </p:cNvPr>
          <p:cNvSpPr txBox="1"/>
          <p:nvPr/>
        </p:nvSpPr>
        <p:spPr>
          <a:xfrm>
            <a:off x="6436947" y="4697317"/>
            <a:ext cx="198002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社会的信頼獲得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0DE392-B05C-4674-9626-29D650D252DE}"/>
              </a:ext>
            </a:extLst>
          </p:cNvPr>
          <p:cNvCxnSpPr/>
          <p:nvPr/>
        </p:nvCxnSpPr>
        <p:spPr>
          <a:xfrm>
            <a:off x="442822" y="2073164"/>
            <a:ext cx="8331381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AA8C8DD-1178-48D7-B5E4-AD3D01B69FB5}"/>
              </a:ext>
            </a:extLst>
          </p:cNvPr>
          <p:cNvSpPr txBox="1"/>
          <p:nvPr/>
        </p:nvSpPr>
        <p:spPr>
          <a:xfrm>
            <a:off x="6549077" y="144242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>
                    <a:lumMod val="65000"/>
                  </a:schemeClr>
                </a:solidFill>
              </a:rPr>
              <a:t>大きな障壁！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1A9C408-EBC8-4423-8C93-3540D6E7150D}"/>
              </a:ext>
            </a:extLst>
          </p:cNvPr>
          <p:cNvSpPr txBox="1"/>
          <p:nvPr/>
        </p:nvSpPr>
        <p:spPr>
          <a:xfrm>
            <a:off x="5826421" y="81056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524EB75-ED4E-4266-B6BB-CC4384C71A3A}"/>
              </a:ext>
            </a:extLst>
          </p:cNvPr>
          <p:cNvSpPr txBox="1"/>
          <p:nvPr/>
        </p:nvSpPr>
        <p:spPr>
          <a:xfrm>
            <a:off x="6190725" y="8112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②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13DB-4489-4F20-A496-9D2E7B098A2B}"/>
              </a:ext>
            </a:extLst>
          </p:cNvPr>
          <p:cNvSpPr txBox="1"/>
          <p:nvPr/>
        </p:nvSpPr>
        <p:spPr>
          <a:xfrm>
            <a:off x="2988298" y="2914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③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0A50A78-C495-4C75-B245-9C431B7B413C}"/>
              </a:ext>
            </a:extLst>
          </p:cNvPr>
          <p:cNvSpPr txBox="1"/>
          <p:nvPr/>
        </p:nvSpPr>
        <p:spPr>
          <a:xfrm>
            <a:off x="2988298" y="53072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④</a:t>
            </a: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8C129327-FD95-4BE0-BD9A-97B3F5BE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78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・サービス概要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・背景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・サービス内容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・提供価値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・ビジネスモデル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・今後の展望</a:t>
            </a:r>
            <a:endParaRPr kumimoji="1" lang="en-US" altLang="ja-JP" sz="3600" dirty="0"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0733D4F-FE27-4A39-ADB4-FADB809B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42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318419" y="134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今後の展望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319DE3-50B1-4A62-A2FA-91242F7AAE67}"/>
              </a:ext>
            </a:extLst>
          </p:cNvPr>
          <p:cNvSpPr txBox="1"/>
          <p:nvPr/>
        </p:nvSpPr>
        <p:spPr>
          <a:xfrm>
            <a:off x="493989" y="1199589"/>
            <a:ext cx="8156022" cy="546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・</a:t>
            </a:r>
            <a:r>
              <a:rPr kumimoji="1" lang="ja-JP" altLang="en-US" sz="2800" b="1" dirty="0">
                <a:latin typeface="+mn-ea"/>
              </a:rPr>
              <a:t>難易度設定</a:t>
            </a:r>
            <a:endParaRPr kumimoji="1" lang="en-US" altLang="ja-JP" sz="2800" b="1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－テーマなし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－時間設定　　</a:t>
            </a:r>
            <a:endParaRPr kumimoji="1" lang="en-US" altLang="ja-JP" sz="2800" dirty="0">
              <a:latin typeface="+mn-ea"/>
            </a:endParaRPr>
          </a:p>
          <a:p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・</a:t>
            </a:r>
            <a:r>
              <a:rPr kumimoji="1" lang="ja-JP" altLang="en-US" sz="2800" b="1" dirty="0">
                <a:latin typeface="+mn-ea"/>
              </a:rPr>
              <a:t>ソロプレイ使用</a:t>
            </a:r>
            <a:endParaRPr kumimoji="1" lang="en-US" altLang="ja-JP" sz="2800" b="1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－録画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－</a:t>
            </a:r>
            <a:r>
              <a:rPr kumimoji="1" lang="en-US" altLang="ja-JP" sz="2800" dirty="0">
                <a:latin typeface="+mn-ea"/>
              </a:rPr>
              <a:t>AI</a:t>
            </a:r>
            <a:r>
              <a:rPr kumimoji="1" lang="ja-JP" altLang="en-US" sz="2800" dirty="0">
                <a:latin typeface="+mn-ea"/>
              </a:rPr>
              <a:t>採点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b="1" dirty="0">
                <a:latin typeface="+mn-ea"/>
              </a:rPr>
              <a:t>・エンタメ要素の強化</a:t>
            </a:r>
            <a:endParaRPr kumimoji="1" lang="en-US" altLang="ja-JP" sz="2800" b="1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－アバターを作る（課金）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－オンラインによる全国ランキング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kumimoji="1" lang="ja-JP" altLang="en-US" sz="2800" dirty="0">
                <a:latin typeface="+mn-ea"/>
              </a:rPr>
              <a:t>　　</a:t>
            </a:r>
            <a:endParaRPr kumimoji="1" lang="en-US" altLang="ja-JP" sz="2800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2C815C-485B-4323-9357-85F2452C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662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0"/>
            <a:ext cx="9144000" cy="2745754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>
                <a:latin typeface="+mj-ea"/>
                <a:ea typeface="+mj-ea"/>
              </a:rPr>
              <a:t>ご清聴ありがとうございました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6314F4-EE19-4C4D-8980-19E3A21F4111}"/>
              </a:ext>
            </a:extLst>
          </p:cNvPr>
          <p:cNvSpPr txBox="1"/>
          <p:nvPr/>
        </p:nvSpPr>
        <p:spPr>
          <a:xfrm>
            <a:off x="2607609" y="4112247"/>
            <a:ext cx="4852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岩本好広　（いわ）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西永陽登　（ポテト）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村尾侑哉　（むらゆう）</a:t>
            </a:r>
            <a:endParaRPr kumimoji="1" lang="en-US" altLang="ja-JP" sz="28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kumimoji="1" lang="ja-JP" altLang="en-US" sz="2800" dirty="0">
                <a:latin typeface="+mn-ea"/>
              </a:rPr>
              <a:t>吉田拓未　（たくみちゃん）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52B6B-B385-4BAC-9AE1-2F237D03A6E8}"/>
              </a:ext>
            </a:extLst>
          </p:cNvPr>
          <p:cNvSpPr txBox="1"/>
          <p:nvPr/>
        </p:nvSpPr>
        <p:spPr>
          <a:xfrm>
            <a:off x="2905952" y="3223075"/>
            <a:ext cx="340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kumimoji="1" lang="ja-JP" altLang="en-US" sz="2800" b="1" dirty="0">
                <a:latin typeface="+mn-ea"/>
              </a:rPr>
              <a:t>チーム「鳴門金時」</a:t>
            </a:r>
            <a:endParaRPr kumimoji="1" lang="en-US" altLang="ja-JP" sz="2800" b="1" dirty="0"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7CE4705-7BEF-475D-A3E7-57F3E8DB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00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収録 2019-09-06 16.01.48">
            <a:hlinkClick r:id="" action="ppaction://media"/>
            <a:extLst>
              <a:ext uri="{FF2B5EF4-FFF2-40B4-BE49-F238E27FC236}">
                <a16:creationId xmlns:a16="http://schemas.microsoft.com/office/drawing/2014/main" id="{2BF293D4-97E6-4526-AC60-3C7858687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0318" y="1118235"/>
            <a:ext cx="6583363" cy="4114800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DD39E9-6234-4DBF-BDDA-1FFE1998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00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・サービス概要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・背景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・サービス内容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・提供価値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・ビジネスモデル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・今後の展望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6D039FA-AA07-43B9-951A-6A6946E9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62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C56A84D-9E33-4A98-9C93-5D8D9E8F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95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72536" y="134720"/>
            <a:ext cx="480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サービス概要：</a:t>
            </a:r>
            <a:r>
              <a:rPr kumimoji="1" lang="ja-JP" altLang="en-US" sz="3600" dirty="0">
                <a:solidFill>
                  <a:schemeClr val="bg1"/>
                </a:solidFill>
                <a:latin typeface="+mj-ea"/>
                <a:ea typeface="+mj-ea"/>
              </a:rPr>
              <a:t>テーマ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657306" y="2269033"/>
            <a:ext cx="78293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5400" dirty="0">
                <a:latin typeface="+mn-ea"/>
              </a:rPr>
              <a:t>学生の○○を成長させる</a:t>
            </a:r>
            <a:endParaRPr kumimoji="1" lang="en-US" altLang="ja-JP" sz="5400" dirty="0">
              <a:latin typeface="+mn-ea"/>
            </a:endParaRPr>
          </a:p>
          <a:p>
            <a:pPr algn="ctr"/>
            <a:r>
              <a:rPr kumimoji="1" lang="ja-JP" altLang="en-US" sz="5400" dirty="0">
                <a:latin typeface="+mn-ea"/>
              </a:rPr>
              <a:t>便利で楽しい</a:t>
            </a:r>
            <a:r>
              <a:rPr kumimoji="1" lang="en-US" altLang="ja-JP" sz="5400" dirty="0">
                <a:latin typeface="+mn-ea"/>
              </a:rPr>
              <a:t>IT</a:t>
            </a:r>
            <a:r>
              <a:rPr kumimoji="1" lang="ja-JP" altLang="en-US" sz="5400" dirty="0">
                <a:latin typeface="+mn-ea"/>
              </a:rPr>
              <a:t>サービス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01A1558-7DB6-4FA4-8604-F5788C9790B1}"/>
              </a:ext>
            </a:extLst>
          </p:cNvPr>
          <p:cNvGrpSpPr/>
          <p:nvPr/>
        </p:nvGrpSpPr>
        <p:grpSpPr>
          <a:xfrm>
            <a:off x="1329177" y="1178351"/>
            <a:ext cx="4440025" cy="1448901"/>
            <a:chOff x="1329177" y="1178351"/>
            <a:chExt cx="4440025" cy="144890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5EB93B2-C12C-4233-97E7-12CACDD70F66}"/>
                </a:ext>
              </a:extLst>
            </p:cNvPr>
            <p:cNvSpPr/>
            <p:nvPr/>
          </p:nvSpPr>
          <p:spPr>
            <a:xfrm>
              <a:off x="1329177" y="1178351"/>
              <a:ext cx="4440025" cy="109068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DDB914CF-9A60-4135-81E9-4F6F2B993BBE}"/>
                </a:ext>
              </a:extLst>
            </p:cNvPr>
            <p:cNvSpPr/>
            <p:nvPr/>
          </p:nvSpPr>
          <p:spPr>
            <a:xfrm rot="10800000">
              <a:off x="3018839" y="2269033"/>
              <a:ext cx="1060704" cy="358219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9C481EE-9655-4EA4-816A-34DC3E071FD6}"/>
                </a:ext>
              </a:extLst>
            </p:cNvPr>
            <p:cNvSpPr txBox="1"/>
            <p:nvPr/>
          </p:nvSpPr>
          <p:spPr>
            <a:xfrm>
              <a:off x="1552127" y="1470769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b="1" dirty="0">
                  <a:latin typeface="+mn-ea"/>
                </a:rPr>
                <a:t>プレゼンスキル</a:t>
              </a:r>
            </a:p>
          </p:txBody>
        </p:sp>
      </p:grp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E118A0-2F4D-4867-99DF-1C9A1A86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83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"/>
    </mc:Choice>
    <mc:Fallback>
      <p:transition spd="slow" advTm="1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63358" y="13472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サービス概要：</a:t>
            </a:r>
            <a:r>
              <a:rPr kumimoji="1" lang="ja-JP" altLang="en-US" sz="3600" dirty="0">
                <a:solidFill>
                  <a:schemeClr val="bg1"/>
                </a:solidFill>
                <a:latin typeface="+mj-ea"/>
                <a:ea typeface="+mj-ea"/>
              </a:rPr>
              <a:t>コンセプト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478571" y="1477724"/>
            <a:ext cx="81868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800" dirty="0">
                <a:latin typeface="+mn-ea"/>
              </a:rPr>
              <a:t>ゲーム感覚で楽しみながら</a:t>
            </a:r>
            <a:endParaRPr kumimoji="1" lang="en-US" altLang="ja-JP" sz="48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4800" dirty="0">
                <a:latin typeface="+mn-ea"/>
              </a:rPr>
              <a:t>プレゼンスキルが上達する！</a:t>
            </a:r>
            <a:endParaRPr kumimoji="1" lang="en-US" altLang="ja-JP" sz="4800" dirty="0">
              <a:latin typeface="+mn-ea"/>
            </a:endParaRPr>
          </a:p>
        </p:txBody>
      </p:sp>
      <p:pic>
        <p:nvPicPr>
          <p:cNvPr id="4098" name="Picture 2" descr="ä¼è­°ã§ãã¬ã¼ã³ãããäººã®ã¤ã©ã¹ãï¼ç·æ§ï¼">
            <a:extLst>
              <a:ext uri="{FF2B5EF4-FFF2-40B4-BE49-F238E27FC236}">
                <a16:creationId xmlns:a16="http://schemas.microsoft.com/office/drawing/2014/main" id="{4B2E7CC3-64FD-4B4B-9566-6071B548D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40" y="3854278"/>
            <a:ext cx="2410996" cy="25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F003AC-0417-4409-A7ED-B613EAFF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20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0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4154" y="134720"/>
            <a:ext cx="20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+mj-ea"/>
                <a:ea typeface="+mj-ea"/>
              </a:rPr>
              <a:t>Agenda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4154" y="1062401"/>
            <a:ext cx="3877985" cy="500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・サービス概要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latin typeface="+mn-ea"/>
              </a:rPr>
              <a:t>・背景</a:t>
            </a:r>
            <a:endParaRPr kumimoji="1" lang="en-US" altLang="ja-JP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・サービス内容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・提供価値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・ビジネスモデル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・今後の展望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193BDB-ED9F-4649-9198-F1C8F7C9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55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"/>
    </mc:Choice>
    <mc:Fallback>
      <p:transition spd="slow" advTm="2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-11289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3685" y="134720"/>
            <a:ext cx="4801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背景：</a:t>
            </a:r>
            <a:r>
              <a:rPr kumimoji="1" lang="ja-JP" altLang="en-US" sz="3600" dirty="0">
                <a:solidFill>
                  <a:schemeClr val="bg1"/>
                </a:solidFill>
                <a:latin typeface="+mj-ea"/>
                <a:ea typeface="+mj-ea"/>
              </a:rPr>
              <a:t>プレゼンとは？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36450" y="2409490"/>
            <a:ext cx="8648521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dirty="0">
                <a:solidFill>
                  <a:srgbClr val="FF9900"/>
                </a:solidFill>
                <a:latin typeface="+mn-ea"/>
              </a:rPr>
              <a:t>聴衆</a:t>
            </a:r>
            <a:r>
              <a:rPr kumimoji="1" lang="ja-JP" altLang="en-US" sz="4400" dirty="0">
                <a:latin typeface="+mn-ea"/>
              </a:rPr>
              <a:t>に情報を提示して</a:t>
            </a:r>
            <a:endParaRPr kumimoji="1" lang="en-US" altLang="ja-JP" sz="4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4400" u="sng" dirty="0">
                <a:latin typeface="+mn-ea"/>
              </a:rPr>
              <a:t>理解を得るようにするための手段</a:t>
            </a:r>
            <a:endParaRPr kumimoji="1" lang="en-US" altLang="ja-JP" sz="4400" u="sng" dirty="0">
              <a:latin typeface="+mn-ea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BE0704-1C56-47ED-9166-9F8E7A5E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-11289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3685" y="1347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背景：</a:t>
            </a:r>
            <a:r>
              <a:rPr kumimoji="1" lang="ja-JP" altLang="en-US" sz="3600" dirty="0">
                <a:solidFill>
                  <a:schemeClr val="bg1"/>
                </a:solidFill>
                <a:latin typeface="+mj-ea"/>
                <a:ea typeface="+mj-ea"/>
              </a:rPr>
              <a:t>プレゼンにおける課題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3685" y="1090727"/>
            <a:ext cx="7981672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u="sng" dirty="0">
                <a:latin typeface="+mn-ea"/>
              </a:rPr>
              <a:t>プレゼンに関する本・サイトは数多く存在</a:t>
            </a:r>
            <a:endParaRPr kumimoji="1" lang="en-US" altLang="ja-JP" sz="3200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　・スライドの構成</a:t>
            </a:r>
            <a:endParaRPr kumimoji="1"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　・フォント</a:t>
            </a:r>
            <a:endParaRPr kumimoji="1" lang="en-US" altLang="ja-JP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latin typeface="+mn-ea"/>
              </a:rPr>
              <a:t>　・レイアウト　</a:t>
            </a:r>
            <a:endParaRPr kumimoji="1" lang="en-US" altLang="ja-JP" sz="3200" dirty="0">
              <a:latin typeface="+mn-ea"/>
            </a:endParaRPr>
          </a:p>
        </p:txBody>
      </p:sp>
      <p:pic>
        <p:nvPicPr>
          <p:cNvPr id="1028" name="Picture 4" descr="ãã¬ã¼ã³ããã¦ããäººã®ã¤ã©ã¹ãï¼ç·æ§ï¼">
            <a:extLst>
              <a:ext uri="{FF2B5EF4-FFF2-40B4-BE49-F238E27FC236}">
                <a16:creationId xmlns:a16="http://schemas.microsoft.com/office/drawing/2014/main" id="{BA52E436-290B-4648-9E42-D9B1575A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56" y="2213598"/>
            <a:ext cx="2377419" cy="239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0C7F69E-CEF2-404B-8AC5-E86AA52EFE5C}"/>
              </a:ext>
            </a:extLst>
          </p:cNvPr>
          <p:cNvGrpSpPr/>
          <p:nvPr/>
        </p:nvGrpSpPr>
        <p:grpSpPr>
          <a:xfrm>
            <a:off x="253685" y="4661707"/>
            <a:ext cx="7981672" cy="1508105"/>
            <a:chOff x="253685" y="4661707"/>
            <a:chExt cx="7981672" cy="1508105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3749477-92EF-4345-8063-BFB45B3C11BF}"/>
                </a:ext>
              </a:extLst>
            </p:cNvPr>
            <p:cNvSpPr/>
            <p:nvPr/>
          </p:nvSpPr>
          <p:spPr>
            <a:xfrm>
              <a:off x="253685" y="4661707"/>
              <a:ext cx="5131115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1" lang="ja-JP" altLang="en-US" sz="3200" dirty="0">
                  <a:solidFill>
                    <a:prstClr val="black"/>
                  </a:solidFill>
                  <a:latin typeface="メイリオ" panose="020B0604030504040204" pitchFamily="50" charset="-128"/>
                </a:rPr>
                <a:t>デザイン面でのスキル</a:t>
              </a:r>
              <a:endParaRPr kumimoji="1"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</a:endParaRPr>
            </a:p>
            <a:p>
              <a:pPr lvl="0">
                <a:lnSpc>
                  <a:spcPct val="150000"/>
                </a:lnSpc>
              </a:pPr>
              <a:r>
                <a:rPr kumimoji="1" lang="ja-JP" altLang="en-US" sz="3200" dirty="0">
                  <a:solidFill>
                    <a:prstClr val="black"/>
                  </a:solidFill>
                  <a:latin typeface="メイリオ" panose="020B0604030504040204" pitchFamily="50" charset="-128"/>
                </a:rPr>
                <a:t>伝える面でのノウハウ　　</a:t>
              </a:r>
              <a:endParaRPr kumimoji="1" lang="en-US" altLang="ja-JP" sz="3200" dirty="0">
                <a:solidFill>
                  <a:prstClr val="black"/>
                </a:solidFill>
                <a:latin typeface="メイリオ" panose="020B0604030504040204" pitchFamily="50" charset="-128"/>
              </a:endParaRPr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F19CD4BD-9029-4C9A-8E1C-200C399A2BE1}"/>
                </a:ext>
              </a:extLst>
            </p:cNvPr>
            <p:cNvSpPr/>
            <p:nvPr/>
          </p:nvSpPr>
          <p:spPr>
            <a:xfrm rot="10800000">
              <a:off x="4572000" y="4816558"/>
              <a:ext cx="223520" cy="1198401"/>
            </a:xfrm>
            <a:prstGeom prst="leftBrace">
              <a:avLst/>
            </a:prstGeom>
            <a:noFill/>
            <a:ln w="285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F3FF5A1E-B022-40FC-BEB7-DDBA3D6800C5}"/>
                </a:ext>
              </a:extLst>
            </p:cNvPr>
            <p:cNvSpPr txBox="1"/>
            <p:nvPr/>
          </p:nvSpPr>
          <p:spPr>
            <a:xfrm>
              <a:off x="5178110" y="5194529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>
                  <a:latin typeface="+mn-ea"/>
                </a:rPr>
                <a:t>上達するかも</a:t>
              </a:r>
              <a:r>
                <a:rPr kumimoji="1" lang="en-US" altLang="ja-JP" sz="3200" dirty="0">
                  <a:latin typeface="+mn-ea"/>
                </a:rPr>
                <a:t>…</a:t>
              </a:r>
              <a:endParaRPr kumimoji="1" lang="ja-JP" altLang="en-US" sz="3200" dirty="0">
                <a:latin typeface="+mn-ea"/>
              </a:endParaRPr>
            </a:p>
          </p:txBody>
        </p:sp>
      </p:grp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BD117C1-E6B7-44AD-AC84-5C89F35E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04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492806-EE7C-447E-84B6-ED21904C1F5C}"/>
              </a:ext>
            </a:extLst>
          </p:cNvPr>
          <p:cNvSpPr/>
          <p:nvPr/>
        </p:nvSpPr>
        <p:spPr>
          <a:xfrm>
            <a:off x="-11289" y="1"/>
            <a:ext cx="9144000" cy="781050"/>
          </a:xfrm>
          <a:prstGeom prst="rect">
            <a:avLst/>
          </a:prstGeom>
          <a:solidFill>
            <a:srgbClr val="4FA3EF"/>
          </a:solidFill>
          <a:ln>
            <a:solidFill>
              <a:srgbClr val="4FA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43965A-7297-4D84-88D4-286019CDFA48}"/>
              </a:ext>
            </a:extLst>
          </p:cNvPr>
          <p:cNvSpPr txBox="1"/>
          <p:nvPr/>
        </p:nvSpPr>
        <p:spPr>
          <a:xfrm>
            <a:off x="253685" y="1347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rPr>
              <a:t>背景：</a:t>
            </a:r>
            <a:r>
              <a:rPr kumimoji="1" lang="ja-JP" altLang="en-US" sz="3600" dirty="0">
                <a:solidFill>
                  <a:schemeClr val="bg1"/>
                </a:solidFill>
                <a:latin typeface="+mj-ea"/>
                <a:ea typeface="+mj-ea"/>
              </a:rPr>
              <a:t>プレゼンにおける課題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B69E04-4D8A-4ECF-8842-F1F57F5982AC}"/>
              </a:ext>
            </a:extLst>
          </p:cNvPr>
          <p:cNvSpPr txBox="1"/>
          <p:nvPr/>
        </p:nvSpPr>
        <p:spPr>
          <a:xfrm>
            <a:off x="253685" y="1020858"/>
            <a:ext cx="8727838" cy="302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そもそも大学生は</a:t>
            </a:r>
            <a:endParaRPr kumimoji="1" lang="en-US" altLang="ja-JP" sz="3200" dirty="0">
              <a:latin typeface="+mn-ea"/>
            </a:endParaRPr>
          </a:p>
          <a:p>
            <a:endParaRPr kumimoji="1" lang="en-US" altLang="ja-JP" sz="3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4400" b="1" dirty="0">
                <a:latin typeface="+mn-ea"/>
              </a:rPr>
              <a:t>プレゼンをする機会が少ないし</a:t>
            </a:r>
            <a:endParaRPr kumimoji="1" lang="en-US" altLang="ja-JP" sz="4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4400" b="1" dirty="0">
                <a:latin typeface="+mn-ea"/>
              </a:rPr>
              <a:t>練習をする機会すらほとんどない</a:t>
            </a:r>
            <a:endParaRPr kumimoji="1" lang="en-US" altLang="ja-JP" sz="4400" b="1" dirty="0">
              <a:latin typeface="+mn-ea"/>
            </a:endParaRPr>
          </a:p>
        </p:txBody>
      </p:sp>
      <p:pic>
        <p:nvPicPr>
          <p:cNvPr id="2050" name="Picture 2" descr="è¤éãªãã¬ã¼ã³ã®ã¹ã©ã¤ãã®ã¤ã©ã¹ã">
            <a:extLst>
              <a:ext uri="{FF2B5EF4-FFF2-40B4-BE49-F238E27FC236}">
                <a16:creationId xmlns:a16="http://schemas.microsoft.com/office/drawing/2014/main" id="{5D99F104-CE9B-4E2B-B889-24BA0B0E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50" y="4044763"/>
            <a:ext cx="2906695" cy="26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EE9C6C-216A-4AEB-B64E-12159464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C52D-6B84-4CCC-9C3D-6D30307B163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28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</TotalTime>
  <Words>541</Words>
  <Application>Microsoft Office PowerPoint</Application>
  <PresentationFormat>画面に合わせる (4:3)</PresentationFormat>
  <Paragraphs>217</Paragraphs>
  <Slides>30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メイリオ</vt:lpstr>
      <vt:lpstr>游ゴシック</vt:lpstr>
      <vt:lpstr>游ゴシック Light</vt:lpstr>
      <vt:lpstr>Arial</vt:lpstr>
      <vt:lpstr>Calibri</vt:lpstr>
      <vt:lpstr>Office テーマ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吉田 拓未</dc:creator>
  <cp:lastModifiedBy>吉田 拓未</cp:lastModifiedBy>
  <cp:revision>92</cp:revision>
  <dcterms:created xsi:type="dcterms:W3CDTF">2019-09-05T15:57:27Z</dcterms:created>
  <dcterms:modified xsi:type="dcterms:W3CDTF">2019-09-06T09:09:11Z</dcterms:modified>
</cp:coreProperties>
</file>